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8" r:id="rId2"/>
    <p:sldId id="389" r:id="rId3"/>
    <p:sldId id="450" r:id="rId4"/>
    <p:sldId id="452" r:id="rId5"/>
    <p:sldId id="451" r:id="rId6"/>
    <p:sldId id="394" r:id="rId7"/>
    <p:sldId id="444" r:id="rId8"/>
    <p:sldId id="445" r:id="rId9"/>
    <p:sldId id="457" r:id="rId10"/>
    <p:sldId id="455" r:id="rId11"/>
    <p:sldId id="458" r:id="rId12"/>
    <p:sldId id="454" r:id="rId13"/>
    <p:sldId id="456" r:id="rId14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3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1243" autoAdjust="0"/>
  </p:normalViewPr>
  <p:slideViewPr>
    <p:cSldViewPr showGuides="1">
      <p:cViewPr varScale="1">
        <p:scale>
          <a:sx n="72" d="100"/>
          <a:sy n="72" d="100"/>
        </p:scale>
        <p:origin x="1728" y="67"/>
      </p:cViewPr>
      <p:guideLst>
        <p:guide orient="horz" pos="385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8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B2A7F-4B48-44F8-B618-AC5DA58918DB}" type="datetimeFigureOut">
              <a:rPr lang="nb-NO" smtClean="0"/>
              <a:t>17.01.2018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3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8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1EB7-3AC9-42C2-A08B-2AD9D347584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3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BB333-B289-45A9-9378-0D6D4829CADC}" type="datetimeFigureOut">
              <a:rPr lang="nb-NO" smtClean="0"/>
              <a:t>17.01.2018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3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8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B3C8-E0A6-4660-A1A1-211E4E2376E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999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e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Jet_fuel" TargetMode="External"/><Relationship Id="rId4" Type="http://schemas.openxmlformats.org/officeDocument/2006/relationships/hyperlink" Target="https://en.wikipedia.org/wiki/NAS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40 </a:t>
            </a:r>
            <a:r>
              <a:rPr lang="nb-NO" dirty="0" err="1" smtClean="0"/>
              <a:t>mill</a:t>
            </a:r>
            <a:r>
              <a:rPr lang="nb-NO" dirty="0" smtClean="0"/>
              <a:t> når vi ved: </a:t>
            </a:r>
          </a:p>
          <a:p>
            <a:endParaRPr lang="nb-NO" dirty="0" smtClean="0"/>
          </a:p>
          <a:p>
            <a:r>
              <a:rPr lang="nb-NO" dirty="0" smtClean="0"/>
              <a:t>Høy prognose: i 2028. </a:t>
            </a:r>
          </a:p>
          <a:p>
            <a:r>
              <a:rPr lang="nb-NO" dirty="0" smtClean="0"/>
              <a:t>Ved lav </a:t>
            </a:r>
            <a:r>
              <a:rPr lang="nb-NO" dirty="0" err="1" smtClean="0"/>
              <a:t>prog</a:t>
            </a:r>
            <a:r>
              <a:rPr lang="nb-NO" dirty="0" smtClean="0"/>
              <a:t>: 2037.</a:t>
            </a:r>
            <a:r>
              <a:rPr lang="nb-NO" baseline="0" dirty="0" smtClean="0"/>
              <a:t> </a:t>
            </a:r>
          </a:p>
          <a:p>
            <a:endParaRPr lang="nb-NO" dirty="0" smtClean="0"/>
          </a:p>
          <a:p>
            <a:r>
              <a:rPr lang="nb-NO" dirty="0" smtClean="0"/>
              <a:t>Flybevegelser: </a:t>
            </a:r>
          </a:p>
          <a:p>
            <a:endParaRPr lang="nb-NO" dirty="0" smtClean="0"/>
          </a:p>
          <a:p>
            <a:r>
              <a:rPr lang="nb-NO" dirty="0" smtClean="0"/>
              <a:t>Lav prognose: i 2032</a:t>
            </a:r>
          </a:p>
          <a:p>
            <a:r>
              <a:rPr lang="nb-NO" dirty="0" smtClean="0"/>
              <a:t>Høy</a:t>
            </a:r>
            <a:r>
              <a:rPr lang="nb-NO" baseline="0" dirty="0" smtClean="0"/>
              <a:t> prognose</a:t>
            </a:r>
            <a:r>
              <a:rPr lang="nb-NO" dirty="0" smtClean="0"/>
              <a:t>: 2025.</a:t>
            </a:r>
            <a:r>
              <a:rPr lang="nb-NO" baseline="0" dirty="0" smtClean="0"/>
              <a:t> 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B3C8-E0A6-4660-A1A1-211E4E2376E8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920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Norge </a:t>
            </a:r>
            <a:r>
              <a:rPr lang="en-US" baseline="0" dirty="0" err="1" smtClean="0"/>
              <a:t>forventer</a:t>
            </a:r>
            <a:r>
              <a:rPr lang="en-US" baseline="0" dirty="0" smtClean="0"/>
              <a:t> man I 2017 at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solgt</a:t>
            </a:r>
            <a:r>
              <a:rPr lang="en-US" baseline="0" dirty="0" smtClean="0"/>
              <a:t> over 40.000 </a:t>
            </a:r>
            <a:r>
              <a:rPr lang="en-US" baseline="0" dirty="0" err="1" smtClean="0"/>
              <a:t>elbiler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at man </a:t>
            </a:r>
            <a:r>
              <a:rPr lang="en-US" baseline="0" dirty="0" err="1" smtClean="0"/>
              <a:t>når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markedsandel</a:t>
            </a:r>
            <a:r>
              <a:rPr lang="en-US" baseline="0" dirty="0" smtClean="0"/>
              <a:t> over 20 present.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få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samme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luftfarten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B3C8-E0A6-4660-A1A1-211E4E2376E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71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https://www.nasa.gov/centers/armstrong/multimedia/imagegallery/electric_propulsion_aircraft/index.html 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Wikipedia:</a:t>
            </a:r>
          </a:p>
          <a:p>
            <a:pPr rtl="0"/>
            <a:r>
              <a:rPr lang="en-US" b="1" dirty="0" smtClean="0">
                <a:effectLst/>
              </a:rPr>
              <a:t>SUGAR Volt</a:t>
            </a:r>
            <a:r>
              <a:rPr lang="en-US" dirty="0" smtClean="0">
                <a:effectLst/>
              </a:rPr>
              <a:t> is a hybrid aircraft concept proposed by a team led by Boeing Research &amp; Technology, a division of </a:t>
            </a:r>
            <a:r>
              <a:rPr lang="en-US" dirty="0" smtClean="0">
                <a:effectLst/>
                <a:hlinkClick r:id="rId3" tooltip="Boeing"/>
              </a:rPr>
              <a:t>Boeing</a:t>
            </a:r>
            <a:r>
              <a:rPr lang="en-US" dirty="0" smtClean="0">
                <a:effectLst/>
              </a:rPr>
              <a:t>. It is one of a series of concepts put forward in response to a request for proposals for future aircraft issued by </a:t>
            </a:r>
            <a:r>
              <a:rPr lang="en-US" dirty="0" smtClean="0">
                <a:effectLst/>
                <a:hlinkClick r:id="rId4" tooltip="NASA"/>
              </a:rPr>
              <a:t>NASA</a:t>
            </a:r>
            <a:r>
              <a:rPr lang="en-US" dirty="0" smtClean="0">
                <a:effectLst/>
              </a:rPr>
              <a:t>. It is proposed that SUGAR Volt would use two hybrid turbofans that burn conventional </a:t>
            </a:r>
            <a:r>
              <a:rPr lang="en-US" dirty="0" smtClean="0">
                <a:effectLst/>
                <a:hlinkClick r:id="rId5" tooltip="Jet fuel"/>
              </a:rPr>
              <a:t>jet fuel</a:t>
            </a:r>
            <a:r>
              <a:rPr lang="en-US" dirty="0" smtClean="0">
                <a:effectLst/>
              </a:rPr>
              <a:t> when taking off, then use electric motors to power the engines while flying. SUGAR stands for </a:t>
            </a:r>
            <a:r>
              <a:rPr lang="en-US" b="1" dirty="0" smtClean="0">
                <a:effectLst/>
              </a:rPr>
              <a:t>Subsonic </a:t>
            </a:r>
            <a:r>
              <a:rPr lang="en-US" b="1" dirty="0" err="1" smtClean="0">
                <a:effectLst/>
              </a:rPr>
              <a:t>Ultragreen</a:t>
            </a:r>
            <a:r>
              <a:rPr lang="en-US" b="1" dirty="0" smtClean="0">
                <a:effectLst/>
              </a:rPr>
              <a:t> Aircraft Research</a:t>
            </a:r>
            <a:r>
              <a:rPr lang="en-US" dirty="0" smtClean="0">
                <a:effectLst/>
              </a:rPr>
              <a:t>, the "volt" part of the "SUGAR Volt" name suggests that it would be at least partly powered by electricity.</a:t>
            </a:r>
          </a:p>
          <a:p>
            <a:pPr rtl="0"/>
            <a:endParaRPr lang="en-US" b="1" dirty="0" smtClean="0">
              <a:effectLst/>
            </a:endParaRPr>
          </a:p>
          <a:p>
            <a:pPr rtl="0"/>
            <a:r>
              <a:rPr lang="en-US" dirty="0" smtClean="0">
                <a:effectLst/>
              </a:rPr>
              <a:t>SUGAR Volt would have emissions about 70 percent lower than average airliners today. Noise pollution will also be lower than airliners today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B3C8-E0A6-4660-A1A1-211E4E2376E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39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2030</a:t>
            </a:r>
            <a:r>
              <a:rPr lang="nb-NO" baseline="0" dirty="0" smtClean="0"/>
              <a:t> er antallet boliger utsatt for støy som følger:</a:t>
            </a:r>
          </a:p>
          <a:p>
            <a:endParaRPr lang="nb-NO" baseline="0" dirty="0" smtClean="0"/>
          </a:p>
          <a:p>
            <a:r>
              <a:rPr lang="nb-NO" baseline="0" dirty="0" smtClean="0"/>
              <a:t>Vestre alternativ:</a:t>
            </a:r>
          </a:p>
          <a:p>
            <a:r>
              <a:rPr lang="nb-NO" baseline="0" dirty="0" smtClean="0"/>
              <a:t>41 svært støyutsatte boliger (&gt;65 </a:t>
            </a:r>
            <a:r>
              <a:rPr lang="nb-NO" baseline="0" dirty="0" err="1" smtClean="0"/>
              <a:t>dBA</a:t>
            </a:r>
            <a:r>
              <a:rPr lang="nb-NO" baseline="0" dirty="0" smtClean="0"/>
              <a:t> utendørs)</a:t>
            </a:r>
          </a:p>
          <a:p>
            <a:r>
              <a:rPr lang="nb-NO" baseline="0" dirty="0" smtClean="0"/>
              <a:t>1850 støyutsatte boliger (&gt;50 </a:t>
            </a:r>
            <a:r>
              <a:rPr lang="nb-NO" baseline="0" dirty="0" err="1" smtClean="0"/>
              <a:t>dBA</a:t>
            </a:r>
            <a:r>
              <a:rPr lang="nb-NO" baseline="0" dirty="0" smtClean="0"/>
              <a:t> utendørs)</a:t>
            </a:r>
          </a:p>
          <a:p>
            <a:endParaRPr lang="nb-NO" baseline="0" dirty="0" smtClean="0"/>
          </a:p>
          <a:p>
            <a:r>
              <a:rPr lang="nb-NO" baseline="0" dirty="0" smtClean="0"/>
              <a:t>Østre alternativ: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22 svært støyutsatte boliger(&gt;65 </a:t>
            </a:r>
            <a:r>
              <a:rPr lang="nb-NO" baseline="0" dirty="0" err="1" smtClean="0"/>
              <a:t>dBA</a:t>
            </a:r>
            <a:r>
              <a:rPr lang="nb-NO" baseline="0" dirty="0" smtClean="0"/>
              <a:t> utendørs)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3430 Støyutsatte boliger (&gt;50 </a:t>
            </a:r>
            <a:r>
              <a:rPr lang="nb-NO" baseline="0" dirty="0" err="1" smtClean="0"/>
              <a:t>dBA</a:t>
            </a:r>
            <a:r>
              <a:rPr lang="nb-NO" baseline="0" dirty="0" smtClean="0"/>
              <a:t> utendørs)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B3C8-E0A6-4660-A1A1-211E4E2376E8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144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dX06wCUbgl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8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mal sort bakgrunn (bilder/figurer på sor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2"/>
          <p:cNvSpPr>
            <a:spLocks noGrp="1"/>
          </p:cNvSpPr>
          <p:nvPr>
            <p:ph type="pic" idx="1"/>
          </p:nvPr>
        </p:nvSpPr>
        <p:spPr>
          <a:xfrm>
            <a:off x="1202432" y="452670"/>
            <a:ext cx="6739136" cy="550452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24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OSL Taa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" y="-1"/>
            <a:ext cx="9142413" cy="63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8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OSL 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" y="28500"/>
            <a:ext cx="9142413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SVG F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2413" cy="63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ktelenke til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3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4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74639"/>
            <a:ext cx="82296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600201"/>
            <a:ext cx="8229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6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74639"/>
            <a:ext cx="8229600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600201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2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 sort 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623" y="407384"/>
            <a:ext cx="3688857" cy="546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74639"/>
            <a:ext cx="6357392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600201"/>
            <a:ext cx="5277272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11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 sort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74639"/>
            <a:ext cx="5277272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600201"/>
            <a:ext cx="5277272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5" name="Picture 2" descr="C:\Users\capno\AppData\Local\Microsoft\Windows\Temporary Internet Files\Content.IE5\NSTP13Q5\Bright minds 2013profil_org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8" r="16257"/>
          <a:stretch/>
        </p:blipFill>
        <p:spPr bwMode="auto">
          <a:xfrm>
            <a:off x="5936566" y="0"/>
            <a:ext cx="3207434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 sort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Picture 2" descr="C:\Users\capno\AppData\Local\Microsoft\Windows\Temporary Internet Files\Content.IE5\158H2P8D\Casual 2013profil_org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6566" y="0"/>
            <a:ext cx="3207434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74639"/>
            <a:ext cx="5277272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600201"/>
            <a:ext cx="5277272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24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74639"/>
            <a:ext cx="82296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74848" y="160020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31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74848" y="274639"/>
            <a:ext cx="405313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74848" y="160020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48200" y="0"/>
            <a:ext cx="4495800" cy="6309320"/>
          </a:xfrm>
          <a:noFill/>
        </p:spPr>
        <p:txBody>
          <a:bodyPr anchor="ctr">
            <a:normAutofit/>
          </a:bodyPr>
          <a:lstStyle>
            <a:lvl1pPr>
              <a:defRPr sz="2000" b="0" u="none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Objekt/bilde </a:t>
            </a:r>
          </a:p>
          <a:p>
            <a:pPr lvl="0"/>
            <a:r>
              <a:rPr lang="nb-NO" dirty="0" smtClean="0"/>
              <a:t>Gjerne på hvit bakgrunn, </a:t>
            </a:r>
            <a:br>
              <a:rPr lang="nb-NO" dirty="0" smtClean="0"/>
            </a:br>
            <a:r>
              <a:rPr lang="nb-NO" dirty="0" smtClean="0"/>
              <a:t>eller som fyller hele rammen </a:t>
            </a:r>
            <a:br>
              <a:rPr lang="nb-NO" dirty="0" smtClean="0"/>
            </a:br>
            <a:r>
              <a:rPr lang="nb-NO" dirty="0" smtClean="0"/>
              <a:t>uten å gå over det grå </a:t>
            </a:r>
            <a:r>
              <a:rPr lang="nb-NO" dirty="0" err="1" smtClean="0"/>
              <a:t>bunnfeltet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52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795117"/>
            <a:ext cx="7772400" cy="1362075"/>
          </a:xfrm>
        </p:spPr>
        <p:txBody>
          <a:bodyPr anchor="t">
            <a:noAutofit/>
          </a:bodyPr>
          <a:lstStyle>
            <a:lvl1pPr algn="l">
              <a:defRPr sz="2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534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74848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74848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62" y="6448237"/>
            <a:ext cx="1041186" cy="2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2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3" r:id="rId3"/>
    <p:sldLayoutId id="2147483667" r:id="rId4"/>
    <p:sldLayoutId id="2147483665" r:id="rId5"/>
    <p:sldLayoutId id="2147483666" r:id="rId6"/>
    <p:sldLayoutId id="2147483652" r:id="rId7"/>
    <p:sldLayoutId id="2147483656" r:id="rId8"/>
    <p:sldLayoutId id="2147483651" r:id="rId9"/>
    <p:sldLayoutId id="2147483654" r:id="rId10"/>
    <p:sldLayoutId id="2147483658" r:id="rId11"/>
    <p:sldLayoutId id="2147483649" r:id="rId12"/>
    <p:sldLayoutId id="2147483660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30454"/>
          <a:stretch/>
        </p:blipFill>
        <p:spPr>
          <a:xfrm>
            <a:off x="-12612" y="0"/>
            <a:ext cx="9193124" cy="688538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83568" y="1268760"/>
            <a:ext cx="657904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b="1" dirty="0" smtClean="0">
                <a:solidFill>
                  <a:schemeClr val="bg1"/>
                </a:solidFill>
              </a:rPr>
              <a:t>TREDJE RULLEBANE</a:t>
            </a:r>
          </a:p>
          <a:p>
            <a:r>
              <a:rPr lang="nb-NO" sz="2800" dirty="0" smtClean="0">
                <a:solidFill>
                  <a:schemeClr val="bg1"/>
                </a:solidFill>
              </a:rPr>
              <a:t>Avinor </a:t>
            </a:r>
            <a:r>
              <a:rPr lang="nb-NO" sz="2800" dirty="0">
                <a:solidFill>
                  <a:schemeClr val="bg1"/>
                </a:solidFill>
              </a:rPr>
              <a:t>Oslo </a:t>
            </a:r>
            <a:r>
              <a:rPr lang="nb-NO" sz="2800" dirty="0" smtClean="0">
                <a:solidFill>
                  <a:schemeClr val="bg1"/>
                </a:solidFill>
              </a:rPr>
              <a:t>lufthavn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62" y="6448237"/>
            <a:ext cx="1041186" cy="2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5049"/>
            <a:ext cx="8533840" cy="4847221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ELEKTRIFISERT INNLANDSTRAFIKK INNEN 2040?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08816" y="5379721"/>
            <a:ext cx="3081028" cy="369332"/>
          </a:xfrm>
          <a:prstGeom prst="rect">
            <a:avLst/>
          </a:prstGeom>
          <a:solidFill>
            <a:schemeClr val="accent5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Boeing SUGAR </a:t>
            </a:r>
            <a:r>
              <a:rPr lang="nb-NO" dirty="0" smtClean="0">
                <a:solidFill>
                  <a:schemeClr val="bg1"/>
                </a:solidFill>
              </a:rPr>
              <a:t>Volt Electric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940152" y="5157192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OSL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9" name="Rett linje 8"/>
          <p:cNvCxnSpPr/>
          <p:nvPr/>
        </p:nvCxnSpPr>
        <p:spPr>
          <a:xfrm flipV="1">
            <a:off x="6516217" y="4378884"/>
            <a:ext cx="899597" cy="778308"/>
          </a:xfrm>
          <a:prstGeom prst="line">
            <a:avLst/>
          </a:prstGeom>
          <a:ln w="1905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415813" y="4040330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TRD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596336" y="5390544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ARN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219139" y="5822905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CPH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283968" y="5255700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SVG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760100" y="4326149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BGO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15" name="Rett linje 14"/>
          <p:cNvCxnSpPr>
            <a:endCxn id="11" idx="1"/>
          </p:cNvCxnSpPr>
          <p:nvPr/>
        </p:nvCxnSpPr>
        <p:spPr>
          <a:xfrm>
            <a:off x="6516216" y="5326469"/>
            <a:ext cx="1080120" cy="233352"/>
          </a:xfrm>
          <a:prstGeom prst="line">
            <a:avLst/>
          </a:prstGeom>
          <a:ln w="1905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 flipH="1">
            <a:off x="5832140" y="5523293"/>
            <a:ext cx="288032" cy="477441"/>
          </a:xfrm>
          <a:prstGeom prst="line">
            <a:avLst/>
          </a:prstGeom>
          <a:ln w="1905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>
            <a:off x="4932040" y="5372176"/>
            <a:ext cx="934262" cy="18368"/>
          </a:xfrm>
          <a:prstGeom prst="line">
            <a:avLst/>
          </a:prstGeom>
          <a:ln w="1905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H="1" flipV="1">
            <a:off x="5399172" y="4640718"/>
            <a:ext cx="739003" cy="514042"/>
          </a:xfrm>
          <a:prstGeom prst="line">
            <a:avLst/>
          </a:prstGeom>
          <a:ln w="1905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395536" y="464004"/>
            <a:ext cx="734481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51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ER DET BEHOV FOR TREDJE RULLEBANE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Et velfungerende knutepunkt  for nasjonal og internasjonal luftfart har avgjørende betydning for norsk samfunns- og næringsliv og er en forutsetning for fortsatt vekst og utvikling regionalt og nasjonalt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Økt flytrafikk fører til økte utslipp av klimagasser. Mer energieffektive fly, elektriske fly, mer energisparende flyruter og innfasing av biodrivstoff skal kompensere for utslippsveksten. </a:t>
            </a: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Målet </a:t>
            </a:r>
            <a:r>
              <a:rPr lang="nb-NO" sz="2000" dirty="0"/>
              <a:t>er at klimagassutslippene skal ligge omtrent på 2014-nivå i 2030, tross den økte trafikken. Det forutsetter 30 prosent biodrivstoff. Jet biodrivstoff kan produseres i Norge. Avfall fra skogsindustrien er mest aktuelt som råvare på kort sikt.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57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4848" y="274639"/>
            <a:ext cx="5925344" cy="1143000"/>
          </a:xfrm>
        </p:spPr>
        <p:txBody>
          <a:bodyPr/>
          <a:lstStyle/>
          <a:p>
            <a:r>
              <a:rPr lang="nb-NO" dirty="0" smtClean="0"/>
              <a:t>HVORFOR ØSTRE ALTERNATIV?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sz="half" idx="1"/>
          </p:nvPr>
        </p:nvSpPr>
        <p:spPr>
          <a:xfrm>
            <a:off x="-324544" y="1644157"/>
            <a:ext cx="236172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b-NO" sz="1500" b="1" dirty="0" smtClean="0"/>
              <a:t>Kapasitet/levetid</a:t>
            </a:r>
          </a:p>
          <a:p>
            <a:pPr marL="0" indent="0" algn="r">
              <a:buNone/>
            </a:pPr>
            <a:endParaRPr lang="nb-NO" sz="1500" b="1" dirty="0" smtClean="0"/>
          </a:p>
          <a:p>
            <a:pPr marL="0" indent="0" algn="r">
              <a:buNone/>
            </a:pPr>
            <a:r>
              <a:rPr lang="nb-NO" sz="1500" b="1" dirty="0" smtClean="0"/>
              <a:t>Masser</a:t>
            </a:r>
          </a:p>
          <a:p>
            <a:pPr marL="0" indent="0" algn="r">
              <a:buNone/>
            </a:pPr>
            <a:endParaRPr lang="nb-NO" sz="1500" b="1" dirty="0" smtClean="0"/>
          </a:p>
          <a:p>
            <a:pPr marL="0" indent="0" algn="r">
              <a:buNone/>
            </a:pPr>
            <a:endParaRPr lang="nb-NO" sz="1500" b="1" dirty="0" smtClean="0"/>
          </a:p>
          <a:p>
            <a:pPr marL="0" indent="0" algn="r">
              <a:buNone/>
            </a:pPr>
            <a:r>
              <a:rPr lang="nb-NO" sz="1500" b="1" dirty="0" smtClean="0"/>
              <a:t>Støy</a:t>
            </a:r>
          </a:p>
          <a:p>
            <a:pPr marL="0" indent="0" algn="r">
              <a:buNone/>
            </a:pPr>
            <a:endParaRPr lang="nb-NO" sz="1500" b="1" dirty="0" smtClean="0"/>
          </a:p>
          <a:p>
            <a:pPr marL="0" indent="0" algn="r">
              <a:buNone/>
            </a:pPr>
            <a:endParaRPr lang="nb-NO" sz="1500" b="1" dirty="0" smtClean="0"/>
          </a:p>
          <a:p>
            <a:pPr marL="0" indent="0" algn="r">
              <a:buNone/>
            </a:pPr>
            <a:endParaRPr lang="nb-NO" sz="1500" b="1" dirty="0" smtClean="0"/>
          </a:p>
          <a:p>
            <a:pPr marL="0" indent="0" algn="r">
              <a:buNone/>
            </a:pPr>
            <a:r>
              <a:rPr lang="nb-NO" sz="1500" b="1" dirty="0" smtClean="0"/>
              <a:t>Nærmiljø</a:t>
            </a:r>
          </a:p>
          <a:p>
            <a:pPr marL="0" indent="0" algn="r">
              <a:spcBef>
                <a:spcPts val="1200"/>
              </a:spcBef>
              <a:buNone/>
            </a:pPr>
            <a:endParaRPr lang="nb-NO" sz="1600" b="1" dirty="0" smtClean="0"/>
          </a:p>
          <a:p>
            <a:pPr marL="0" indent="0" algn="r">
              <a:buNone/>
            </a:pPr>
            <a:r>
              <a:rPr lang="nb-NO" sz="1500" b="1" dirty="0" smtClean="0"/>
              <a:t>Landbruk</a:t>
            </a:r>
          </a:p>
          <a:p>
            <a:pPr marL="0" indent="0" algn="r">
              <a:buNone/>
            </a:pPr>
            <a:endParaRPr lang="nb-NO" sz="1500" b="1" dirty="0" smtClean="0"/>
          </a:p>
          <a:p>
            <a:pPr marL="0" indent="0" algn="r">
              <a:spcBef>
                <a:spcPts val="600"/>
              </a:spcBef>
              <a:buNone/>
            </a:pPr>
            <a:endParaRPr lang="nb-NO" sz="1400" b="1" dirty="0" smtClean="0"/>
          </a:p>
          <a:p>
            <a:pPr marL="0" indent="0" algn="r">
              <a:buNone/>
            </a:pPr>
            <a:r>
              <a:rPr lang="nb-NO" sz="1500" b="1" dirty="0" smtClean="0"/>
              <a:t>Samfunnsøkonomi</a:t>
            </a:r>
            <a:endParaRPr lang="nb-NO" sz="1500" b="1" dirty="0"/>
          </a:p>
        </p:txBody>
      </p:sp>
      <p:sp>
        <p:nvSpPr>
          <p:cNvPr id="8" name="Plassholder for innhold 3"/>
          <p:cNvSpPr txBox="1">
            <a:spLocks/>
          </p:cNvSpPr>
          <p:nvPr/>
        </p:nvSpPr>
        <p:spPr>
          <a:xfrm>
            <a:off x="2195736" y="1644158"/>
            <a:ext cx="6048672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Kapasitet Vest er 125 flybevegelser/time.</a:t>
            </a:r>
          </a:p>
          <a:p>
            <a:pPr marL="0" indent="0">
              <a:buFont typeface="Arial" pitchFamily="34" charset="0"/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Kapasitet Øst er 135 flybevegelser/time</a:t>
            </a:r>
            <a:br>
              <a:rPr lang="nb-NO" sz="1600" dirty="0" smtClean="0">
                <a:solidFill>
                  <a:schemeClr val="bg1"/>
                </a:solidFill>
              </a:rPr>
            </a:br>
            <a:endParaRPr lang="nb-NO" sz="16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Alt. Vest får masseoverskudd tilsvarende 2,0km² i 10m høyde,      3,5-3,9 </a:t>
            </a:r>
            <a:r>
              <a:rPr lang="nb-NO" sz="1600" dirty="0" err="1" smtClean="0">
                <a:solidFill>
                  <a:schemeClr val="bg1"/>
                </a:solidFill>
              </a:rPr>
              <a:t>mrd</a:t>
            </a:r>
            <a:r>
              <a:rPr lang="nb-NO" sz="1600" dirty="0" smtClean="0">
                <a:solidFill>
                  <a:schemeClr val="bg1"/>
                </a:solidFill>
              </a:rPr>
              <a:t> kr i anleggskostnad og 1 år lengre byggetid. Alt. Øst får massebalanse, gode grunnforhold og 0,9 </a:t>
            </a:r>
            <a:r>
              <a:rPr lang="nb-NO" sz="1600" dirty="0" err="1" smtClean="0">
                <a:solidFill>
                  <a:schemeClr val="bg1"/>
                </a:solidFill>
              </a:rPr>
              <a:t>mrd</a:t>
            </a:r>
            <a:r>
              <a:rPr lang="nb-NO" sz="1600" dirty="0" smtClean="0">
                <a:solidFill>
                  <a:schemeClr val="bg1"/>
                </a:solidFill>
              </a:rPr>
              <a:t> kr i anleggskostnad.</a:t>
            </a:r>
          </a:p>
          <a:p>
            <a:pPr marL="0" indent="0">
              <a:buFont typeface="Arial" pitchFamily="34" charset="0"/>
              <a:buNone/>
            </a:pPr>
            <a:endParaRPr lang="nb-NO" sz="16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Alt. Vest har flest svært støyutsatte boliger, men relativt få støyutsatte boliger totalt sett.</a:t>
            </a:r>
          </a:p>
          <a:p>
            <a:pPr marL="0" indent="0"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Alt. Øst har </a:t>
            </a:r>
            <a:r>
              <a:rPr lang="nb-NO" sz="1600" dirty="0">
                <a:solidFill>
                  <a:schemeClr val="bg1"/>
                </a:solidFill>
              </a:rPr>
              <a:t>færrest svært støyutsatte boliger, men </a:t>
            </a:r>
            <a:r>
              <a:rPr lang="nb-NO" sz="1600" dirty="0" smtClean="0">
                <a:solidFill>
                  <a:schemeClr val="bg1"/>
                </a:solidFill>
              </a:rPr>
              <a:t>flest </a:t>
            </a:r>
            <a:r>
              <a:rPr lang="nb-NO" sz="1600" dirty="0">
                <a:solidFill>
                  <a:schemeClr val="bg1"/>
                </a:solidFill>
              </a:rPr>
              <a:t>støyutsatte </a:t>
            </a:r>
            <a:r>
              <a:rPr lang="nb-NO" sz="1600" dirty="0" smtClean="0">
                <a:solidFill>
                  <a:schemeClr val="bg1"/>
                </a:solidFill>
              </a:rPr>
              <a:t>boliger totalt sett.</a:t>
            </a:r>
          </a:p>
          <a:p>
            <a:pPr marL="0" indent="0">
              <a:buFont typeface="Arial" pitchFamily="34" charset="0"/>
              <a:buNone/>
            </a:pPr>
            <a:endParaRPr lang="nb-NO" sz="16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I Alt. Vest berøres 14 gårder, 200 boliger, 5 fellesfunksjoner</a:t>
            </a:r>
          </a:p>
          <a:p>
            <a:pPr marL="0" indent="0">
              <a:buFont typeface="Arial" pitchFamily="34" charset="0"/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I Alt. Øst berøres 0 gårder, 20 boliger, 0 fellesfunksjoner</a:t>
            </a:r>
          </a:p>
          <a:p>
            <a:pPr marL="0" indent="0">
              <a:buFont typeface="Arial" pitchFamily="34" charset="0"/>
              <a:buNone/>
            </a:pPr>
            <a:endParaRPr lang="nb-NO" sz="16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I Alt. Vest berøres 3000 mål dyrket mark. </a:t>
            </a:r>
          </a:p>
          <a:p>
            <a:pPr marL="0" indent="0">
              <a:buFont typeface="Arial" pitchFamily="34" charset="0"/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I Alt. Øst berøres skogområder som er avsatt til næringsarealer og 75 mål tomt. </a:t>
            </a:r>
          </a:p>
          <a:p>
            <a:pPr marL="0" indent="0">
              <a:buFont typeface="Arial" pitchFamily="34" charset="0"/>
              <a:buNone/>
            </a:pPr>
            <a:endParaRPr lang="nb-NO" sz="16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Alt. Vest er dårligst, Alt. Øst er best.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nb-NO" sz="5400" b="1" dirty="0" smtClean="0"/>
              <a:t/>
            </a:r>
            <a:br>
              <a:rPr lang="nb-NO" sz="5400" b="1" dirty="0" smtClean="0"/>
            </a:br>
            <a:r>
              <a:rPr lang="nb-NO" sz="5400" b="1" dirty="0"/>
              <a:t/>
            </a:r>
            <a:br>
              <a:rPr lang="nb-NO" sz="5400" b="1" dirty="0"/>
            </a:br>
            <a:r>
              <a:rPr lang="nb-NO" sz="5400" b="1" dirty="0" smtClean="0"/>
              <a:t>TAKK FOR OPPMERKSOMHETEN!</a:t>
            </a:r>
            <a:endParaRPr lang="nb-NO" sz="5400" b="1" dirty="0"/>
          </a:p>
        </p:txBody>
      </p:sp>
    </p:spTree>
    <p:extLst>
      <p:ext uri="{BB962C8B-B14F-4D97-AF65-F5344CB8AC3E}">
        <p14:creationId xmlns:p14="http://schemas.microsoft.com/office/powerpoint/2010/main" val="10929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AVINORKONSERNETS SAMFUNNSOPPDRAG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0000" indent="-180000"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Utvikle og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drive et sikkert,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effektivt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og bærekraftig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luftfartssystem i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hele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landet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Luftfarten er en viktig faktor i nasjonal verdiskaping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 har ansvar for å bygge lufthavner med god kvalitet og tilstrekkelig kapasitet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Selvfinansiert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½ mrd kr i utbytte og ½ mrd kr i skatt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Nye terminaler åpnes i Oslo og Bergen i 2017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47" b="4727"/>
          <a:stretch/>
        </p:blipFill>
        <p:spPr bwMode="auto">
          <a:xfrm>
            <a:off x="9972600" y="1052736"/>
            <a:ext cx="432048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1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LUFTFARTENS BIDRAG LOKALT OG NASJONALT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dirty="0"/>
              <a:t>Oslo Lufthavn sysselsetter i dag rundt </a:t>
            </a:r>
            <a:br>
              <a:rPr lang="nb-NO" dirty="0"/>
            </a:br>
            <a:r>
              <a:rPr lang="nb-NO" dirty="0"/>
              <a:t>25 000 personer med ringvirkninger. Dette tallet ser ut til å kunne dobles frem mot 2050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Viktig for norsk sjømat og turisme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Betydelig vekst i næringsaktivitet ved </a:t>
            </a:r>
            <a:r>
              <a:rPr lang="nb-NO" dirty="0" smtClean="0"/>
              <a:t>og  </a:t>
            </a:r>
            <a:r>
              <a:rPr lang="nb-NO" dirty="0"/>
              <a:t>i nærheten av lufthavner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500 - 700 </a:t>
            </a:r>
            <a:r>
              <a:rPr lang="nb-NO" dirty="0"/>
              <a:t>nye arbeidsplasser </a:t>
            </a:r>
            <a:r>
              <a:rPr lang="nb-NO" dirty="0" smtClean="0"/>
              <a:t>pr. million passasjer på Oslo lufthavn. 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Ullensaker kommune: «en av kommunene i Norge med klart størst vekst på grunn av Avinor» </a:t>
            </a:r>
            <a:r>
              <a:rPr lang="nb-NO" sz="1300" dirty="0" smtClean="0"/>
              <a:t>(årsrapport)</a:t>
            </a:r>
          </a:p>
          <a:p>
            <a:pPr>
              <a:lnSpc>
                <a:spcPct val="150000"/>
              </a:lnSpc>
            </a:pPr>
            <a:endParaRPr lang="nb-NO" dirty="0"/>
          </a:p>
          <a:p>
            <a:pPr>
              <a:lnSpc>
                <a:spcPct val="15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7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MILJØPRESTASJON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4848" y="1600201"/>
            <a:ext cx="72934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000" dirty="0"/>
              <a:t>Oslo lufthavn </a:t>
            </a:r>
            <a:r>
              <a:rPr lang="nb-NO" sz="2000" dirty="0" smtClean="0"/>
              <a:t>i dag</a:t>
            </a:r>
            <a:endParaRPr lang="nb-NO" sz="2000" dirty="0"/>
          </a:p>
          <a:p>
            <a:pPr marL="800100" lvl="1" indent="-342900"/>
            <a:r>
              <a:rPr lang="en-US" sz="1600" dirty="0" err="1"/>
              <a:t>Hovedinnsats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flystøy</a:t>
            </a:r>
            <a:r>
              <a:rPr lang="en-US" sz="1600" dirty="0"/>
              <a:t>, </a:t>
            </a:r>
            <a:r>
              <a:rPr lang="en-US" sz="1600" dirty="0" err="1"/>
              <a:t>klima</a:t>
            </a:r>
            <a:r>
              <a:rPr lang="en-US" sz="1600" dirty="0"/>
              <a:t>, </a:t>
            </a:r>
            <a:r>
              <a:rPr lang="en-US" sz="1600" dirty="0" err="1"/>
              <a:t>vann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grunn</a:t>
            </a:r>
            <a:endParaRPr lang="en-US" sz="1600" dirty="0"/>
          </a:p>
          <a:p>
            <a:pPr marL="800100" lvl="1" indent="-342900"/>
            <a:r>
              <a:rPr lang="en-US" sz="1600" dirty="0" err="1"/>
              <a:t>Foregangslufthavn</a:t>
            </a:r>
            <a:r>
              <a:rPr lang="en-US" sz="1600" dirty="0"/>
              <a:t> </a:t>
            </a:r>
            <a:r>
              <a:rPr lang="en-US" sz="1600" dirty="0" err="1"/>
              <a:t>internasjonalt</a:t>
            </a:r>
            <a:r>
              <a:rPr lang="en-US" sz="1600" dirty="0"/>
              <a:t> </a:t>
            </a:r>
            <a:r>
              <a:rPr lang="en-US" sz="1600" dirty="0" err="1"/>
              <a:t>innen</a:t>
            </a:r>
            <a:r>
              <a:rPr lang="en-US" sz="1600" dirty="0"/>
              <a:t> </a:t>
            </a:r>
            <a:r>
              <a:rPr lang="en-US" sz="1600" dirty="0" err="1"/>
              <a:t>biojetfuel</a:t>
            </a:r>
            <a:endParaRPr lang="en-US" sz="1600" dirty="0"/>
          </a:p>
          <a:p>
            <a:pPr marL="800100" lvl="1" indent="-342900"/>
            <a:r>
              <a:rPr lang="en-US" sz="1600" dirty="0"/>
              <a:t>Innovative </a:t>
            </a:r>
            <a:r>
              <a:rPr lang="en-US" sz="1600" dirty="0" err="1"/>
              <a:t>energiløsninger</a:t>
            </a:r>
            <a:r>
              <a:rPr lang="en-US" sz="1600" dirty="0"/>
              <a:t> i </a:t>
            </a:r>
            <a:r>
              <a:rPr lang="en-US" sz="1600" dirty="0" err="1"/>
              <a:t>utbyggingsprosjektet</a:t>
            </a:r>
            <a:endParaRPr lang="en-US" sz="1600" dirty="0"/>
          </a:p>
          <a:p>
            <a:pPr marL="800100" lvl="1" indent="-342900"/>
            <a:r>
              <a:rPr lang="en-US" sz="1600" dirty="0" err="1"/>
              <a:t>Kollektivandel</a:t>
            </a:r>
            <a:r>
              <a:rPr lang="en-US" sz="1600" dirty="0"/>
              <a:t> 70 </a:t>
            </a:r>
            <a:r>
              <a:rPr lang="en-US" sz="1600" dirty="0" err="1"/>
              <a:t>prosent</a:t>
            </a:r>
            <a:r>
              <a:rPr lang="en-US" sz="1600" dirty="0"/>
              <a:t> i 2016 – best i </a:t>
            </a:r>
            <a:r>
              <a:rPr lang="en-US" sz="1600" dirty="0" smtClean="0"/>
              <a:t>Europa</a:t>
            </a:r>
          </a:p>
          <a:p>
            <a:pPr marL="800100" lvl="1" indent="-342900"/>
            <a:r>
              <a:rPr lang="en-US" sz="1600" dirty="0" smtClean="0"/>
              <a:t>ISO-</a:t>
            </a:r>
            <a:r>
              <a:rPr lang="en-US" sz="1600" dirty="0" err="1" smtClean="0"/>
              <a:t>sertifisert</a:t>
            </a:r>
            <a:r>
              <a:rPr lang="en-US" sz="1600" dirty="0" smtClean="0"/>
              <a:t> 14001</a:t>
            </a:r>
            <a:endParaRPr lang="en-US" sz="1600" dirty="0"/>
          </a:p>
          <a:p>
            <a:pPr marL="800100" lvl="1" indent="-342900"/>
            <a:endParaRPr lang="en-US" sz="1600" b="1" dirty="0"/>
          </a:p>
          <a:p>
            <a:pPr marL="57150" lvl="1" indent="0">
              <a:buNone/>
            </a:pPr>
            <a:r>
              <a:rPr lang="en-US" dirty="0"/>
              <a:t>Oslo </a:t>
            </a:r>
            <a:r>
              <a:rPr lang="en-US" dirty="0" err="1"/>
              <a:t>l</a:t>
            </a:r>
            <a:r>
              <a:rPr lang="en-US" dirty="0" err="1" smtClean="0"/>
              <a:t>ufthavn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/>
              <a:t>nylig</a:t>
            </a:r>
            <a:r>
              <a:rPr lang="en-US" dirty="0"/>
              <a:t> </a:t>
            </a:r>
            <a:r>
              <a:rPr lang="en-US" dirty="0" err="1"/>
              <a:t>kåret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Europas</a:t>
            </a:r>
            <a:r>
              <a:rPr lang="en-US" dirty="0"/>
              <a:t> </a:t>
            </a: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lufthavn</a:t>
            </a:r>
            <a:r>
              <a:rPr lang="en-US" dirty="0"/>
              <a:t> </a:t>
            </a:r>
            <a:endParaRPr lang="en-US" dirty="0" smtClean="0"/>
          </a:p>
          <a:p>
            <a:pPr marL="57150" lvl="1" indent="0">
              <a:buNone/>
            </a:pPr>
            <a:r>
              <a:rPr lang="en-US" dirty="0" err="1" smtClean="0"/>
              <a:t>innenfor</a:t>
            </a:r>
            <a:r>
              <a:rPr lang="en-US" dirty="0" smtClean="0"/>
              <a:t> </a:t>
            </a:r>
            <a:r>
              <a:rPr lang="en-US" dirty="0" err="1"/>
              <a:t>miljø</a:t>
            </a:r>
            <a:endParaRPr lang="en-US" dirty="0"/>
          </a:p>
          <a:p>
            <a:pPr marL="457200" lvl="1" indent="0">
              <a:buNone/>
            </a:pPr>
            <a:endParaRPr lang="en-US" sz="1600" dirty="0"/>
          </a:p>
          <a:p>
            <a:pPr marL="57150" indent="0">
              <a:buNone/>
            </a:pPr>
            <a:r>
              <a:rPr lang="en-US" sz="2000" dirty="0" err="1"/>
              <a:t>Høye</a:t>
            </a:r>
            <a:r>
              <a:rPr lang="en-US" sz="2000" dirty="0"/>
              <a:t> </a:t>
            </a:r>
            <a:r>
              <a:rPr lang="en-US" sz="2000" dirty="0" err="1"/>
              <a:t>ambisjoner</a:t>
            </a:r>
            <a:r>
              <a:rPr lang="en-US" sz="2000" dirty="0"/>
              <a:t> </a:t>
            </a:r>
            <a:r>
              <a:rPr lang="en-US" sz="2000" dirty="0" err="1"/>
              <a:t>framover</a:t>
            </a:r>
            <a:endParaRPr lang="en-US" sz="2000" dirty="0"/>
          </a:p>
          <a:p>
            <a:pPr marL="800100" lvl="1"/>
            <a:r>
              <a:rPr lang="en-US" sz="1600" dirty="0"/>
              <a:t>Ingen </a:t>
            </a:r>
            <a:r>
              <a:rPr lang="en-US" sz="1600" dirty="0" err="1"/>
              <a:t>egne</a:t>
            </a:r>
            <a:r>
              <a:rPr lang="en-US" sz="1600" dirty="0"/>
              <a:t> </a:t>
            </a:r>
            <a:r>
              <a:rPr lang="en-US" sz="1600" dirty="0" err="1"/>
              <a:t>klimagassutslipp</a:t>
            </a:r>
            <a:r>
              <a:rPr lang="en-US" sz="1600" dirty="0"/>
              <a:t> i 2020 </a:t>
            </a:r>
          </a:p>
          <a:p>
            <a:pPr marL="800100" lvl="1"/>
            <a:r>
              <a:rPr lang="en-US" sz="1600" dirty="0" err="1"/>
              <a:t>Ledende</a:t>
            </a:r>
            <a:r>
              <a:rPr lang="en-US" sz="1600" dirty="0"/>
              <a:t> og </a:t>
            </a:r>
            <a:r>
              <a:rPr lang="en-US" sz="1600" dirty="0" smtClean="0"/>
              <a:t>innovative i alt </a:t>
            </a:r>
            <a:r>
              <a:rPr lang="en-US" sz="1600" dirty="0" err="1" smtClean="0"/>
              <a:t>miljøarbeid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tildelt</a:t>
            </a:r>
            <a:r>
              <a:rPr lang="en-US" sz="1600" dirty="0"/>
              <a:t> ACI ECO Innovation Award 2014 og 2016)</a:t>
            </a:r>
          </a:p>
          <a:p>
            <a:pPr marL="800100" lvl="1"/>
            <a:r>
              <a:rPr lang="en-US" sz="1600" dirty="0"/>
              <a:t>T</a:t>
            </a:r>
            <a:r>
              <a:rPr lang="nb-NO" sz="1600" dirty="0"/>
              <a:t>ro på at elektriske fly vil spille en avgjørende rolle innen </a:t>
            </a:r>
            <a:r>
              <a:rPr lang="nb-NO" sz="1600" dirty="0" smtClean="0"/>
              <a:t>luftfart</a:t>
            </a:r>
            <a:endParaRPr lang="en-US" sz="1600" b="1" dirty="0"/>
          </a:p>
        </p:txBody>
      </p:sp>
      <p:pic>
        <p:nvPicPr>
          <p:cNvPr id="4" name="Picture 2" descr="C:\Users\GMTMO\AppData\Local\Microsoft\Windows\Temporary Internet Files\Content.Outlook\JW1J1OYP\IMG_1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4846" y="382100"/>
            <a:ext cx="2123728" cy="15927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5"/>
          <a:stretch/>
        </p:blipFill>
        <p:spPr>
          <a:xfrm>
            <a:off x="7371475" y="2421069"/>
            <a:ext cx="1601632" cy="13906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1059" y="4272500"/>
            <a:ext cx="2139483" cy="16046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67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UTNYTTER NÅVÆRENDE KAPASITET MAKSIMALT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Avinor gjør alle tiltak </a:t>
            </a:r>
            <a:r>
              <a:rPr lang="nb-NO" dirty="0"/>
              <a:t>for å utvikle kapasiteten med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eksisterende infrastruktur både på flyside og terminal.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Investerer 1,5 </a:t>
            </a:r>
            <a:r>
              <a:rPr lang="nb-NO" dirty="0"/>
              <a:t>– 2 </a:t>
            </a:r>
            <a:r>
              <a:rPr lang="nb-NO" dirty="0" smtClean="0"/>
              <a:t>milliarder </a:t>
            </a:r>
            <a:r>
              <a:rPr lang="nb-NO" dirty="0"/>
              <a:t>i </a:t>
            </a:r>
            <a:r>
              <a:rPr lang="nb-NO" dirty="0" smtClean="0"/>
              <a:t>tilpasninger og modifikasjoner på dagens flyside for å utnytte all kapasitet frem mot 2030.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I dag greier vi 80 flybevegelser i timen. Med tiltakene greier vi 90 flybevegelser i timen. Det er maksimal utnyttelse med to rullebaner og behovet for tredje rullebane forventes rundt 2030.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/>
              <a:t>40 millioner pax er makskapasitet for Oslo lufthavn </a:t>
            </a:r>
            <a:br>
              <a:rPr lang="nb-NO" dirty="0"/>
            </a:br>
            <a:r>
              <a:rPr lang="nb-NO" dirty="0"/>
              <a:t>når alle tiltakene er gjort knyttet til terminal.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/>
              <a:t>S</a:t>
            </a:r>
            <a:r>
              <a:rPr lang="nb-NO" dirty="0" smtClean="0"/>
              <a:t>amme </a:t>
            </a:r>
            <a:r>
              <a:rPr lang="nb-NO" dirty="0"/>
              <a:t>som sammenliknbare lufthavner.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787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TRAFIKKEN ØKER, BEHOV FOR 3. RULLEBANE I 2030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808436" y="4612541"/>
            <a:ext cx="161954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Behov for 3.bane ved 35 mill </a:t>
            </a:r>
            <a:r>
              <a:rPr lang="nb-NO" sz="1200" dirty="0" smtClean="0">
                <a:solidFill>
                  <a:schemeClr val="bg1"/>
                </a:solidFill>
                <a:latin typeface="+mj-lt"/>
              </a:rPr>
              <a:t>passasjerer*</a:t>
            </a:r>
            <a:endParaRPr lang="nb-NO" sz="1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Rett pil 8"/>
          <p:cNvCxnSpPr/>
          <p:nvPr/>
        </p:nvCxnSpPr>
        <p:spPr>
          <a:xfrm flipV="1">
            <a:off x="3347864" y="2430923"/>
            <a:ext cx="1" cy="225373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4644008" y="2011829"/>
            <a:ext cx="3960440" cy="32470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500" dirty="0" smtClean="0">
                <a:latin typeface="+mj-lt"/>
              </a:rPr>
              <a:t>Planlegging, grunnerverv og bygging tar lang tid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500" dirty="0" smtClean="0">
                <a:latin typeface="+mj-lt"/>
              </a:rPr>
              <a:t>Nabokommunene trenger forutsigbarhet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500" dirty="0" smtClean="0">
                <a:latin typeface="+mj-lt"/>
              </a:rPr>
              <a:t>Avinor dekker investeringen selv, men trenger en politisk prinsippavklaring ved behandlingen av NTP 2018-2029 i Stortinget våren 2017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500" dirty="0" smtClean="0">
                <a:latin typeface="+mj-lt"/>
              </a:rPr>
              <a:t>Frem </a:t>
            </a:r>
            <a:r>
              <a:rPr lang="nb-NO" sz="1500" dirty="0">
                <a:latin typeface="+mj-lt"/>
              </a:rPr>
              <a:t>mot 2030 vil alt gjøres for å utvikle kapasiteten med eksisterende </a:t>
            </a:r>
            <a:r>
              <a:rPr lang="nb-NO" sz="1500" dirty="0" smtClean="0">
                <a:latin typeface="+mj-lt"/>
              </a:rPr>
              <a:t>rullebaner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500" dirty="0" smtClean="0">
                <a:latin typeface="+mj-lt"/>
              </a:rPr>
              <a:t>Tredje rullebane vil ikke bli bygget før behovet er der</a:t>
            </a:r>
            <a:endParaRPr lang="nb-NO" sz="1400" dirty="0">
              <a:latin typeface="+mj-lt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2" y="1907972"/>
            <a:ext cx="4171950" cy="340995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31888" y="5482875"/>
            <a:ext cx="8238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*Det er lagt til grunn lavere trafikkvekst i prognosene fremover (2% årlig)  enn frem til nå. Fra åpningen i 1998 har veksten vært i snitt 3,7 prosent pr år. IATAs prognose er 5 prosent årlig vekst i flytrafikken internasjonalt i årene fremover</a:t>
            </a:r>
            <a:endParaRPr lang="nb-N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LUFTFART OG KLIMA – </a:t>
            </a:r>
            <a:r>
              <a:rPr lang="nb-NO" b="1" dirty="0" smtClean="0"/>
              <a:t>NØKKELTALL</a:t>
            </a:r>
            <a:r>
              <a:rPr lang="nb-NO" dirty="0" smtClean="0"/>
              <a:t>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1600" b="1" dirty="0" smtClean="0"/>
              <a:t>5 % </a:t>
            </a:r>
            <a:r>
              <a:rPr lang="nb-NO" sz="1600" dirty="0" smtClean="0"/>
              <a:t>- Samlede </a:t>
            </a:r>
            <a:r>
              <a:rPr lang="nb-NO" sz="1600" dirty="0"/>
              <a:t>klimagassutslipp fra alt jetflydrivstoff </a:t>
            </a:r>
            <a:r>
              <a:rPr lang="nb-NO" sz="1600" dirty="0" smtClean="0"/>
              <a:t>solgt i </a:t>
            </a:r>
            <a:r>
              <a:rPr lang="nb-NO" sz="1600" dirty="0"/>
              <a:t>Norge i 2014 var på 2,8 millioner tonn. Totalt </a:t>
            </a:r>
            <a:r>
              <a:rPr lang="nb-NO" sz="1600" dirty="0" smtClean="0"/>
              <a:t>utslipp i </a:t>
            </a:r>
            <a:r>
              <a:rPr lang="nb-NO" sz="1600" dirty="0"/>
              <a:t>Norge var samme år på 53,2 millioner tonn CO2 </a:t>
            </a:r>
            <a:r>
              <a:rPr lang="nb-NO" sz="1600" dirty="0" smtClean="0"/>
              <a:t>. Dette </a:t>
            </a:r>
            <a:r>
              <a:rPr lang="nb-NO" sz="1600" dirty="0"/>
              <a:t>tilsvarer 5% av norske </a:t>
            </a:r>
            <a:r>
              <a:rPr lang="nb-NO" sz="1600" dirty="0" smtClean="0"/>
              <a:t>utslipp.</a:t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b="1" dirty="0" smtClean="0"/>
              <a:t>2,4 % </a:t>
            </a:r>
            <a:r>
              <a:rPr lang="nb-NO" sz="1600" dirty="0" smtClean="0"/>
              <a:t>- Av </a:t>
            </a:r>
            <a:r>
              <a:rPr lang="nb-NO" sz="1600" dirty="0"/>
              <a:t>dette utgjorde klimagassutslippene fra all </a:t>
            </a:r>
            <a:r>
              <a:rPr lang="nb-NO" sz="1600" dirty="0" smtClean="0"/>
              <a:t>innenriks sivil </a:t>
            </a:r>
            <a:r>
              <a:rPr lang="nb-NO" sz="1600" dirty="0"/>
              <a:t>luftfart 1,27 </a:t>
            </a:r>
            <a:r>
              <a:rPr lang="nb-NO" sz="1600" dirty="0" smtClean="0"/>
              <a:t>mill. </a:t>
            </a:r>
            <a:r>
              <a:rPr lang="nb-NO" sz="1600" dirty="0"/>
              <a:t>tonn eller 2,4% av samlede </a:t>
            </a:r>
            <a:r>
              <a:rPr lang="nb-NO" sz="1600" dirty="0" smtClean="0"/>
              <a:t>utslipp</a:t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/>
              <a:t>Klimagassutslipp fra utenrikstrafikken (</a:t>
            </a:r>
            <a:r>
              <a:rPr lang="nb-NO" sz="1600" dirty="0" err="1"/>
              <a:t>dvs</a:t>
            </a:r>
            <a:r>
              <a:rPr lang="nb-NO" sz="1600" dirty="0"/>
              <a:t> fra </a:t>
            </a:r>
            <a:r>
              <a:rPr lang="nb-NO" sz="1600" dirty="0" smtClean="0"/>
              <a:t>norske lufthavner </a:t>
            </a:r>
            <a:r>
              <a:rPr lang="nb-NO" sz="1600" dirty="0"/>
              <a:t>til første destinasjon i utlandet) </a:t>
            </a:r>
            <a:r>
              <a:rPr lang="nb-NO" sz="1600" dirty="0" smtClean="0"/>
              <a:t>utgjorde 1,56 </a:t>
            </a:r>
            <a:r>
              <a:rPr lang="nb-NO" sz="1600" dirty="0"/>
              <a:t>millioner </a:t>
            </a:r>
            <a:r>
              <a:rPr lang="nb-NO" sz="1600" dirty="0" smtClean="0"/>
              <a:t>tonn.</a:t>
            </a:r>
          </a:p>
          <a:p>
            <a:endParaRPr lang="nb-NO" sz="1600" dirty="0" smtClean="0"/>
          </a:p>
          <a:p>
            <a:r>
              <a:rPr lang="nb-NO" sz="1600" dirty="0"/>
              <a:t>Samlede CO</a:t>
            </a:r>
            <a:r>
              <a:rPr lang="nb-NO" sz="1600" baseline="-25000" dirty="0"/>
              <a:t>2</a:t>
            </a:r>
            <a:r>
              <a:rPr lang="nb-NO" sz="1600" dirty="0"/>
              <a:t>-utslipp fra global luftfart var i </a:t>
            </a:r>
            <a:r>
              <a:rPr lang="nb-NO" sz="1600" dirty="0" smtClean="0"/>
              <a:t>2013 705 </a:t>
            </a:r>
            <a:r>
              <a:rPr lang="nb-NO" sz="1600" dirty="0"/>
              <a:t>millioner tonn. Dette er om lag 2% av </a:t>
            </a:r>
            <a:r>
              <a:rPr lang="nb-NO" sz="1600" dirty="0" smtClean="0"/>
              <a:t>globale klimagassutslipp </a:t>
            </a:r>
            <a:r>
              <a:rPr lang="nb-NO" sz="1600" dirty="0"/>
              <a:t>(kilde: IATA</a:t>
            </a:r>
            <a:r>
              <a:rPr lang="nb-NO" sz="1600" dirty="0" smtClean="0"/>
              <a:t>).</a:t>
            </a:r>
            <a:r>
              <a:rPr lang="nb-NO" sz="1600" dirty="0"/>
              <a:t> </a:t>
            </a:r>
            <a:r>
              <a:rPr lang="nb-NO" sz="1600" dirty="0" smtClean="0"/>
              <a:t>I </a:t>
            </a:r>
            <a:r>
              <a:rPr lang="nb-NO" sz="1600" dirty="0"/>
              <a:t>tillegg kommer </a:t>
            </a:r>
            <a:r>
              <a:rPr lang="nb-NO" sz="1600" dirty="0" smtClean="0"/>
              <a:t>klimaeffekten </a:t>
            </a:r>
            <a:r>
              <a:rPr lang="nb-NO" sz="1600" dirty="0"/>
              <a:t>av at deler av utslippene </a:t>
            </a:r>
            <a:r>
              <a:rPr lang="nb-NO" sz="1600" dirty="0" smtClean="0"/>
              <a:t>skjer i </a:t>
            </a:r>
            <a:r>
              <a:rPr lang="nb-NO" sz="1600" dirty="0"/>
              <a:t>høye </a:t>
            </a:r>
            <a:r>
              <a:rPr lang="nb-NO" sz="1600" dirty="0" smtClean="0"/>
              <a:t>luftlag. CICERO </a:t>
            </a:r>
            <a:r>
              <a:rPr lang="nb-NO" sz="1600" dirty="0"/>
              <a:t>anslår en tilleggsfaktor på </a:t>
            </a:r>
            <a:r>
              <a:rPr lang="nb-NO" sz="1600" dirty="0" smtClean="0"/>
              <a:t>0,8-2,5.</a:t>
            </a:r>
          </a:p>
          <a:p>
            <a:endParaRPr lang="nb-NO" sz="1600" dirty="0" smtClean="0"/>
          </a:p>
          <a:p>
            <a:r>
              <a:rPr lang="nb-NO" sz="1600" dirty="0"/>
              <a:t>Klimagassutslipp fra lufthavndrift: I 2015 var </a:t>
            </a:r>
            <a:r>
              <a:rPr lang="nb-NO" sz="1600" dirty="0" smtClean="0"/>
              <a:t>Avinors egne</a:t>
            </a:r>
            <a:r>
              <a:rPr lang="nb-NO" sz="1600" dirty="0"/>
              <a:t>, kontrollerbare klimagassutslipp fra </a:t>
            </a:r>
            <a:r>
              <a:rPr lang="nb-NO" sz="1600" dirty="0" smtClean="0"/>
              <a:t>lufthavndrift på </a:t>
            </a:r>
            <a:r>
              <a:rPr lang="nb-NO" sz="1600" dirty="0"/>
              <a:t>18 158 tonn, en reduksjon på ca. 2 300 </a:t>
            </a:r>
            <a:r>
              <a:rPr lang="nb-NO" sz="1600" dirty="0" smtClean="0"/>
              <a:t>tonn sammenliknet </a:t>
            </a:r>
            <a:r>
              <a:rPr lang="nb-NO" sz="1600" dirty="0"/>
              <a:t>med </a:t>
            </a:r>
            <a:r>
              <a:rPr lang="nb-NO" sz="1600" dirty="0" smtClean="0"/>
              <a:t>2012. </a:t>
            </a:r>
            <a:endParaRPr lang="nb-NO" sz="1600" dirty="0"/>
          </a:p>
          <a:p>
            <a:pPr marL="0" indent="0">
              <a:buNone/>
            </a:pPr>
            <a:endParaRPr lang="nb-NO" sz="3200" b="1" dirty="0" smtClean="0"/>
          </a:p>
          <a:p>
            <a:pPr marL="0" indent="0">
              <a:buNone/>
            </a:pPr>
            <a:endParaRPr lang="nb-NO" sz="3200" b="1" dirty="0"/>
          </a:p>
          <a:p>
            <a:pPr marL="0" indent="0">
              <a:buNone/>
            </a:pPr>
            <a:endParaRPr lang="nb-NO" sz="2800" dirty="0" smtClean="0">
              <a:solidFill>
                <a:schemeClr val="tx2"/>
              </a:solidFill>
            </a:endParaRPr>
          </a:p>
          <a:p>
            <a:endParaRPr lang="nb-NO" sz="16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nb-NO" sz="1000" dirty="0"/>
              <a:t/>
            </a:r>
            <a:br>
              <a:rPr lang="nb-NO" sz="1000" dirty="0"/>
            </a:b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1150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LUFTFART OG KLIMA – </a:t>
            </a:r>
            <a:r>
              <a:rPr lang="nb-NO" b="1" dirty="0" smtClean="0"/>
              <a:t>BIODRIVSTOFF</a:t>
            </a:r>
            <a:r>
              <a:rPr lang="nb-NO" dirty="0" smtClean="0"/>
              <a:t>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1800" b="1" dirty="0" smtClean="0"/>
              <a:t>50 % </a:t>
            </a:r>
            <a:r>
              <a:rPr lang="nb-NO" sz="1800" dirty="0" smtClean="0"/>
              <a:t>- Siden </a:t>
            </a:r>
            <a:r>
              <a:rPr lang="nb-NO" sz="1800" dirty="0"/>
              <a:t>2009 har det vært mulig å blande </a:t>
            </a:r>
            <a:r>
              <a:rPr lang="nb-NO" sz="1800" dirty="0" smtClean="0"/>
              <a:t>inn inntil </a:t>
            </a:r>
            <a:r>
              <a:rPr lang="nb-NO" sz="1800" dirty="0"/>
              <a:t>50% jet biodrivstoff i jetdrivstoffet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100" dirty="0"/>
          </a:p>
          <a:p>
            <a:r>
              <a:rPr lang="nb-NO" sz="1800" b="1" dirty="0" smtClean="0"/>
              <a:t>#1 </a:t>
            </a:r>
            <a:r>
              <a:rPr lang="nb-NO" sz="1800" dirty="0" smtClean="0"/>
              <a:t>- I </a:t>
            </a:r>
            <a:r>
              <a:rPr lang="nb-NO" sz="1800" dirty="0"/>
              <a:t>januar 2016 ble Oslo lufthavn </a:t>
            </a:r>
            <a:r>
              <a:rPr lang="nb-NO" sz="1800" dirty="0" smtClean="0"/>
              <a:t>verdens første </a:t>
            </a:r>
            <a:r>
              <a:rPr lang="nb-NO" sz="1800" dirty="0"/>
              <a:t>internasjonale lufthavn som kunne </a:t>
            </a:r>
            <a:r>
              <a:rPr lang="nb-NO" sz="1800" dirty="0" smtClean="0"/>
              <a:t>tilby biodrivstoff </a:t>
            </a:r>
            <a:r>
              <a:rPr lang="nb-NO" sz="1800" dirty="0"/>
              <a:t>til alle flyselskap som tanker der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800" dirty="0" smtClean="0"/>
              <a:t>Dette </a:t>
            </a:r>
            <a:r>
              <a:rPr lang="nb-NO" sz="1800" dirty="0"/>
              <a:t>var også første gang i verden </a:t>
            </a:r>
            <a:r>
              <a:rPr lang="nb-NO" sz="1800" dirty="0" err="1" smtClean="0"/>
              <a:t>jetbiodrivstoff</a:t>
            </a:r>
            <a:r>
              <a:rPr lang="nb-NO" sz="1800" dirty="0" smtClean="0"/>
              <a:t> ble blandet </a:t>
            </a:r>
            <a:r>
              <a:rPr lang="nb-NO" sz="1800" dirty="0"/>
              <a:t>i det sentrale tankanlegget på en </a:t>
            </a:r>
            <a:r>
              <a:rPr lang="nb-NO" sz="1800" dirty="0" smtClean="0"/>
              <a:t>lufthavn og </a:t>
            </a:r>
            <a:r>
              <a:rPr lang="nb-NO" sz="1800" dirty="0"/>
              <a:t>distribuert sammen med det fossile </a:t>
            </a:r>
            <a:r>
              <a:rPr lang="nb-NO" sz="1800" dirty="0" smtClean="0"/>
              <a:t>drivstoffet</a:t>
            </a:r>
            <a:br>
              <a:rPr lang="nb-NO" sz="1800" dirty="0" smtClean="0"/>
            </a:br>
            <a:endParaRPr lang="nb-NO" sz="1800" dirty="0"/>
          </a:p>
          <a:p>
            <a:r>
              <a:rPr lang="nn-NO" sz="1800" b="1" dirty="0" smtClean="0"/>
              <a:t>30 % </a:t>
            </a:r>
            <a:r>
              <a:rPr lang="nn-NO" sz="1800" dirty="0" smtClean="0"/>
              <a:t>- Avinors </a:t>
            </a:r>
            <a:r>
              <a:rPr lang="nn-NO" sz="1800" dirty="0"/>
              <a:t>mål: I 2030 skal 30% av alt </a:t>
            </a:r>
            <a:r>
              <a:rPr lang="nn-NO" sz="1800" dirty="0" smtClean="0"/>
              <a:t>flydrivstoff </a:t>
            </a:r>
            <a:r>
              <a:rPr lang="nb-NO" sz="1800" dirty="0" smtClean="0"/>
              <a:t>solgt </a:t>
            </a:r>
            <a:r>
              <a:rPr lang="nb-NO" sz="1800" dirty="0"/>
              <a:t>i Norge være </a:t>
            </a:r>
            <a:r>
              <a:rPr lang="nb-NO" sz="1800" dirty="0" smtClean="0"/>
              <a:t>biodrivstoff fra bærekraftige kilder. </a:t>
            </a:r>
            <a:br>
              <a:rPr lang="nb-NO" sz="1800" dirty="0" smtClean="0"/>
            </a:br>
            <a:endParaRPr lang="nb-NO" sz="1800" dirty="0"/>
          </a:p>
          <a:p>
            <a:r>
              <a:rPr lang="nb-NO" sz="1800" dirty="0" err="1" smtClean="0"/>
              <a:t>Jetbiodrivstoff</a:t>
            </a:r>
            <a:r>
              <a:rPr lang="nb-NO" sz="1800" dirty="0" smtClean="0"/>
              <a:t> </a:t>
            </a:r>
            <a:r>
              <a:rPr lang="nb-NO" sz="1800" dirty="0"/>
              <a:t>kan produseres i Norge. Avfall </a:t>
            </a:r>
            <a:r>
              <a:rPr lang="nb-NO" sz="1800" dirty="0" smtClean="0"/>
              <a:t>fra </a:t>
            </a:r>
            <a:r>
              <a:rPr lang="nb-NO" sz="1800" dirty="0" err="1" smtClean="0"/>
              <a:t>skogindustrien</a:t>
            </a:r>
            <a:r>
              <a:rPr lang="nb-NO" sz="1800" dirty="0" smtClean="0"/>
              <a:t> </a:t>
            </a:r>
            <a:r>
              <a:rPr lang="nb-NO" sz="1800" dirty="0"/>
              <a:t>er mest aktuelt som råvare på </a:t>
            </a:r>
            <a:r>
              <a:rPr lang="nb-NO" sz="1800" dirty="0" smtClean="0"/>
              <a:t>kort sikt</a:t>
            </a:r>
            <a:r>
              <a:rPr lang="nb-NO" sz="1800" dirty="0"/>
              <a:t>. På lengre sikt kan alger være en </a:t>
            </a:r>
            <a:r>
              <a:rPr lang="nb-NO" sz="1800" dirty="0" smtClean="0"/>
              <a:t>mulighet.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2800" b="1" dirty="0" smtClean="0"/>
          </a:p>
          <a:p>
            <a:pPr marL="0" indent="0">
              <a:buNone/>
            </a:pPr>
            <a:endParaRPr lang="nb-NO" sz="2800" b="1" dirty="0"/>
          </a:p>
          <a:p>
            <a:pPr marL="0" indent="0">
              <a:buNone/>
            </a:pPr>
            <a:endParaRPr lang="nb-NO" dirty="0" smtClean="0">
              <a:solidFill>
                <a:schemeClr val="tx2"/>
              </a:solidFill>
            </a:endParaRPr>
          </a:p>
          <a:p>
            <a:endParaRPr lang="nb-NO" sz="14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nb-NO" sz="900" dirty="0"/>
              <a:t/>
            </a:r>
            <a:br>
              <a:rPr lang="nb-NO" sz="900" dirty="0"/>
            </a:b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12374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FINNES DET EN ELEKTRISK FREMTID FOR NORSK LUFTFART?</a:t>
            </a:r>
            <a:br>
              <a:rPr lang="nb-NO" dirty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9952" y="1772816"/>
            <a:ext cx="4680520" cy="3240360"/>
          </a:xfrm>
          <a:prstGeom prst="rect">
            <a:avLst/>
          </a:prstGeom>
        </p:spPr>
      </p:pic>
      <p:pic>
        <p:nvPicPr>
          <p:cNvPr id="6" name="Plassholder for innhold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8"/>
          <a:stretch/>
        </p:blipFill>
        <p:spPr>
          <a:xfrm>
            <a:off x="467544" y="1438991"/>
            <a:ext cx="354573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inor-Format-4-3">
  <a:themeElements>
    <a:clrScheme name="AVINOR">
      <a:dk1>
        <a:srgbClr val="1D1D1D"/>
      </a:dk1>
      <a:lt1>
        <a:sysClr val="window" lastClr="FFFFFF"/>
      </a:lt1>
      <a:dk2>
        <a:srgbClr val="84236B"/>
      </a:dk2>
      <a:lt2>
        <a:srgbClr val="6BDBD0"/>
      </a:lt2>
      <a:accent1>
        <a:srgbClr val="471C59"/>
      </a:accent1>
      <a:accent2>
        <a:srgbClr val="FBB034"/>
      </a:accent2>
      <a:accent3>
        <a:srgbClr val="3F3F3F"/>
      </a:accent3>
      <a:accent4>
        <a:srgbClr val="7F7F7F"/>
      </a:accent4>
      <a:accent5>
        <a:srgbClr val="A5A5A5"/>
      </a:accent5>
      <a:accent6>
        <a:srgbClr val="D8D8D8"/>
      </a:accent6>
      <a:hlink>
        <a:srgbClr val="000000"/>
      </a:hlink>
      <a:folHlink>
        <a:srgbClr val="000000"/>
      </a:folHlink>
    </a:clrScheme>
    <a:fontScheme name="AVIN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6164</TotalTime>
  <Words>765</Words>
  <Application>Microsoft Office PowerPoint</Application>
  <PresentationFormat>Skjermfremvisning (4:3)</PresentationFormat>
  <Paragraphs>146</Paragraphs>
  <Slides>13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Avinor-Format-4-3</vt:lpstr>
      <vt:lpstr>PowerPoint-presentasjon</vt:lpstr>
      <vt:lpstr>AVINORKONSERNETS SAMFUNNSOPPDRAG</vt:lpstr>
      <vt:lpstr>LUFTFARTENS BIDRAG LOKALT OG NASJONALT </vt:lpstr>
      <vt:lpstr>MILJØPRESTASJON</vt:lpstr>
      <vt:lpstr>VI UTNYTTER NÅVÆRENDE KAPASITET MAKSIMALT</vt:lpstr>
      <vt:lpstr>TRAFIKKEN ØKER, BEHOV FOR 3. RULLEBANE I 2030</vt:lpstr>
      <vt:lpstr>LUFTFART OG KLIMA – NØKKELTALL: </vt:lpstr>
      <vt:lpstr>LUFTFART OG KLIMA – BIODRIVSTOFF: </vt:lpstr>
      <vt:lpstr>FINNES DET EN ELEKTRISK FREMTID FOR NORSK LUFTFART? </vt:lpstr>
      <vt:lpstr>ELEKTRIFISERT INNLANDSTRAFIKK INNEN 2040? </vt:lpstr>
      <vt:lpstr>HVORFOR ER DET BEHOV FOR TREDJE RULLEBANE?</vt:lpstr>
      <vt:lpstr>HVORFOR ØSTRE ALTERNATIV?</vt:lpstr>
      <vt:lpstr>  TAKK FOR OPPMERKSOMHETEN!</vt:lpstr>
    </vt:vector>
  </TitlesOfParts>
  <Company>Avinor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Lars Draagen</dc:creator>
  <cp:lastModifiedBy>Andersen, Joachim Westher</cp:lastModifiedBy>
  <cp:revision>553</cp:revision>
  <cp:lastPrinted>2017-02-10T12:37:51Z</cp:lastPrinted>
  <dcterms:created xsi:type="dcterms:W3CDTF">2014-04-29T10:17:09Z</dcterms:created>
  <dcterms:modified xsi:type="dcterms:W3CDTF">2018-01-17T13:30:13Z</dcterms:modified>
</cp:coreProperties>
</file>